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9.JPG" ContentType="image/png"/>
  <Override PartName="/ppt/media/image60.JPG" ContentType="image/png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94" r:id="rId6"/>
    <p:sldId id="295" r:id="rId7"/>
    <p:sldId id="284" r:id="rId8"/>
    <p:sldId id="283" r:id="rId9"/>
    <p:sldId id="285" r:id="rId10"/>
    <p:sldId id="282" r:id="rId11"/>
    <p:sldId id="286" r:id="rId12"/>
    <p:sldId id="287" r:id="rId13"/>
    <p:sldId id="288" r:id="rId14"/>
    <p:sldId id="289" r:id="rId15"/>
    <p:sldId id="290" r:id="rId16"/>
    <p:sldId id="298" r:id="rId17"/>
    <p:sldId id="291" r:id="rId18"/>
    <p:sldId id="292" r:id="rId19"/>
    <p:sldId id="297" r:id="rId20"/>
    <p:sldId id="293" r:id="rId21"/>
    <p:sldId id="299" r:id="rId22"/>
    <p:sldId id="296" r:id="rId23"/>
    <p:sldId id="301" r:id="rId24"/>
    <p:sldId id="302" r:id="rId25"/>
    <p:sldId id="280" r:id="rId26"/>
    <p:sldId id="300" r:id="rId27"/>
    <p:sldId id="303" r:id="rId28"/>
    <p:sldId id="304" r:id="rId29"/>
    <p:sldId id="305" r:id="rId30"/>
    <p:sldId id="306" r:id="rId31"/>
    <p:sldId id="307" r:id="rId32"/>
    <p:sldId id="320" r:id="rId33"/>
    <p:sldId id="308" r:id="rId34"/>
    <p:sldId id="321" r:id="rId35"/>
    <p:sldId id="309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10" r:id="rId46"/>
    <p:sldId id="392" r:id="rId47"/>
    <p:sldId id="390" r:id="rId48"/>
    <p:sldId id="391" r:id="rId49"/>
    <p:sldId id="322" r:id="rId50"/>
    <p:sldId id="324" r:id="rId51"/>
    <p:sldId id="382" r:id="rId52"/>
    <p:sldId id="393" r:id="rId53"/>
    <p:sldId id="394" r:id="rId54"/>
    <p:sldId id="395" r:id="rId55"/>
    <p:sldId id="396" r:id="rId56"/>
    <p:sldId id="259" r:id="rId57"/>
    <p:sldId id="397" r:id="rId58"/>
    <p:sldId id="398" r:id="rId59"/>
    <p:sldId id="399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81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20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65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65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98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31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46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58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44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97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45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EE51-ECB0-4C43-BB83-C533AD87A1DE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C46B-D30A-4DCF-87CE-BF78F157ED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4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9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3C0E2-31F4-4B58-AF14-EE0F6F2F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             </a:t>
            </a:r>
            <a:r>
              <a:rPr lang="cs-CZ" b="1" dirty="0"/>
              <a:t>ERASMUS+ workshop </a:t>
            </a:r>
          </a:p>
        </p:txBody>
      </p:sp>
      <p:pic>
        <p:nvPicPr>
          <p:cNvPr id="4" name="Obrázek 3" descr="C:\Users\stanislava.pracna\Desktop\práce - Aleš, Šárka\Educa_logo.jpg">
            <a:extLst>
              <a:ext uri="{FF2B5EF4-FFF2-40B4-BE49-F238E27FC236}">
                <a16:creationId xmlns:a16="http://schemas.microsoft.com/office/drawing/2014/main" id="{630393AF-C3E9-4F81-9EA4-27B853C7DC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8" y="677622"/>
            <a:ext cx="2203637" cy="74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453AC3-42FB-4704-8612-2CF618737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1895142"/>
            <a:ext cx="3628131" cy="5074310"/>
          </a:xfrm>
          <a:prstGeom prst="rect">
            <a:avLst/>
          </a:prstGeom>
        </p:spPr>
      </p:pic>
      <p:pic>
        <p:nvPicPr>
          <p:cNvPr id="6" name="Picture 2" descr="https://objevsvujtalent.cz/wp-content/uploads/2020/10/ONLINE-BANNER_1.jpg">
            <a:extLst>
              <a:ext uri="{FF2B5EF4-FFF2-40B4-BE49-F238E27FC236}">
                <a16:creationId xmlns:a16="http://schemas.microsoft.com/office/drawing/2014/main" id="{D5D4D4D0-DBBA-4E0E-8ECF-D58BEFB5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8" y="1895142"/>
            <a:ext cx="5978899" cy="18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FCD5F2-F75F-46E0-BE1B-EEF21B1C1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8" y="4017224"/>
            <a:ext cx="2618333" cy="26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7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FD93A-3F5F-466C-BE8A-1C0647E7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Poznáním za zkušeností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A8F3A1-F14D-4245-AD36-13A970419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Čtyři třítýdenní stáže</a:t>
            </a:r>
          </a:p>
          <a:p>
            <a:r>
              <a:rPr lang="cs-CZ" dirty="0"/>
              <a:t>10/2008 – Lipsko, Německo (12 žáků, 1 pedagog)</a:t>
            </a:r>
          </a:p>
          <a:p>
            <a:r>
              <a:rPr lang="cs-CZ" dirty="0"/>
              <a:t>03/2009 – </a:t>
            </a:r>
            <a:r>
              <a:rPr lang="cs-CZ" dirty="0" err="1"/>
              <a:t>Cordoba</a:t>
            </a:r>
            <a:r>
              <a:rPr lang="cs-CZ" dirty="0"/>
              <a:t>, Španělsko (8 žáků, 1 pedagog)</a:t>
            </a:r>
          </a:p>
          <a:p>
            <a:r>
              <a:rPr lang="cs-CZ" dirty="0"/>
              <a:t>04/2009 – Plymouth, Anglie (8 žáků, 1 pedagog)</a:t>
            </a:r>
          </a:p>
          <a:p>
            <a:r>
              <a:rPr lang="cs-CZ" dirty="0"/>
              <a:t>05/2009 – </a:t>
            </a:r>
            <a:r>
              <a:rPr lang="cs-CZ" dirty="0" err="1"/>
              <a:t>Cordoba</a:t>
            </a:r>
            <a:r>
              <a:rPr lang="cs-CZ" dirty="0"/>
              <a:t>, Španělsko (8 žáků, 1 pedagog)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411226-D390-4CF1-86CE-2B7FBE87F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7" y="463550"/>
            <a:ext cx="33623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8A37A-22FA-4442-AD27-BDC8E384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Plymouth, Anglie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C406E4-7A96-42C1-A9E6-81AD8C6C2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51831" y="1061641"/>
            <a:ext cx="4352925" cy="3264693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2B8A7C1-A7B0-4442-87B4-2FA84E908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4031874"/>
            <a:ext cx="3684495" cy="276337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4DA6C95-C525-4843-8C62-A2810D0AB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1376080"/>
            <a:ext cx="3086803" cy="23151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02D094-7D2B-45E7-8FD2-B4DCB2DFF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85" y="2657475"/>
            <a:ext cx="57531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E0285-125C-4FBD-BA5D-63DD2B03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– Průvodce vzděláváním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686C5F-F952-4460-9B5D-47AF18B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Čtyři třítýdenní stáže vždy pro 8 žáků a 1 pedagoga:</a:t>
            </a:r>
          </a:p>
          <a:p>
            <a:r>
              <a:rPr lang="cs-CZ" dirty="0"/>
              <a:t>03/2010 – </a:t>
            </a:r>
            <a:r>
              <a:rPr lang="cs-CZ" dirty="0" err="1"/>
              <a:t>Cordoba</a:t>
            </a:r>
            <a:r>
              <a:rPr lang="cs-CZ" dirty="0"/>
              <a:t>, Španělsko </a:t>
            </a:r>
          </a:p>
          <a:p>
            <a:r>
              <a:rPr lang="cs-CZ" dirty="0"/>
              <a:t>04/2010 – Slovenská </a:t>
            </a:r>
            <a:r>
              <a:rPr lang="cs-CZ" dirty="0" err="1"/>
              <a:t>Bistrica</a:t>
            </a:r>
            <a:r>
              <a:rPr lang="cs-CZ" dirty="0"/>
              <a:t>, Slovinsko </a:t>
            </a:r>
          </a:p>
          <a:p>
            <a:r>
              <a:rPr lang="cs-CZ" dirty="0"/>
              <a:t>04/2010 – Plymouth, Anglie</a:t>
            </a:r>
          </a:p>
          <a:p>
            <a:r>
              <a:rPr lang="cs-CZ" dirty="0"/>
              <a:t>05/2010 – </a:t>
            </a:r>
            <a:r>
              <a:rPr lang="cs-CZ" dirty="0" err="1"/>
              <a:t>Fethiye</a:t>
            </a:r>
            <a:r>
              <a:rPr lang="cs-CZ" dirty="0"/>
              <a:t>, Turecko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FCBE19-71AB-43A3-A461-81C2BE90A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93" y="634813"/>
            <a:ext cx="2773010" cy="11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B6A0D-27A2-4EF8-8AC1-6BCBAAC9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Slovenská </a:t>
            </a:r>
            <a:r>
              <a:rPr lang="cs-CZ" dirty="0" err="1"/>
              <a:t>Bistrica</a:t>
            </a:r>
            <a:r>
              <a:rPr lang="cs-CZ" dirty="0"/>
              <a:t>, Slovinsko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8D4D77-943E-46AB-A2CE-15752F80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Srednja</a:t>
            </a:r>
            <a:r>
              <a:rPr lang="cs-CZ" dirty="0"/>
              <a:t> </a:t>
            </a:r>
            <a:r>
              <a:rPr lang="cs-CZ" dirty="0" err="1"/>
              <a:t>šola</a:t>
            </a:r>
            <a:r>
              <a:rPr lang="cs-CZ" dirty="0"/>
              <a:t> Slovenska </a:t>
            </a:r>
            <a:r>
              <a:rPr lang="cs-CZ" dirty="0" err="1"/>
              <a:t>Bistrica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4A1303-B4AA-47C0-A05A-543C5339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1170"/>
            <a:ext cx="5602745" cy="33650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353A16-8B70-4377-9212-D5AB2242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80" y="4303676"/>
            <a:ext cx="3204882" cy="21521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B8187F-0898-45DF-99C5-9D04898F7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1348182"/>
            <a:ext cx="3791290" cy="2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0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D3F00-67A8-4CA9-B2FB-7955CABB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Fethiye</a:t>
            </a:r>
            <a:r>
              <a:rPr lang="cs-CZ" dirty="0"/>
              <a:t>, Turecko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28123C-851A-4FA2-8483-95F70D0C0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5" y="2071338"/>
            <a:ext cx="5801784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A1EB5F-9B93-4928-B06A-BBE3BB32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44" y="3976434"/>
            <a:ext cx="3264273" cy="24450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637820E-6A0A-41BB-9D95-9F50B1343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92" y="2512681"/>
            <a:ext cx="3673441" cy="24356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73F39D8-4005-4E42-90E8-1AE8D41C1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23" y="691843"/>
            <a:ext cx="3264274" cy="24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3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D3395-EB00-4A96-A954-AB91FB56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– Matka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65C32F-F284-4E00-87DC-F450FDE41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Dvě třítýdenní stáže</a:t>
            </a:r>
          </a:p>
          <a:p>
            <a:r>
              <a:rPr lang="cs-CZ" dirty="0"/>
              <a:t>09/2010 – Slovenská </a:t>
            </a:r>
            <a:r>
              <a:rPr lang="cs-CZ" dirty="0" err="1"/>
              <a:t>Bistrica</a:t>
            </a:r>
            <a:r>
              <a:rPr lang="cs-CZ" dirty="0"/>
              <a:t>, Slovinsko (7 žáků, 1 pedagog)</a:t>
            </a:r>
          </a:p>
          <a:p>
            <a:r>
              <a:rPr lang="cs-CZ" dirty="0"/>
              <a:t>04/2011 – Londýn, Velká Británie (18 žáků, 2 pedagogové)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2385B3-7E22-4F66-889A-DDFE99052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30" y="681037"/>
            <a:ext cx="33623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4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B28CD-7900-4C79-B55D-ADC01535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Londýn, Velká Británie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6B59D99-2C45-48D2-A875-A43449A6B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6" y="2401607"/>
            <a:ext cx="5455024" cy="409126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DD80589-94D5-47F6-BD67-BB5232B6F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8182"/>
            <a:ext cx="2381250" cy="14668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015C982-8688-4622-AF6F-71B7302E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7" y="3429000"/>
            <a:ext cx="4159748" cy="31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8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74CB4-6DD4-4A60-9A6B-33AD6CC3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Londýn, Velká Británie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6E489AFB-709E-48B5-AC62-1579289B2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48" y="2752165"/>
            <a:ext cx="5247093" cy="3935320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30F0EC4-BF44-4724-B38F-526B484AD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7788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4E626-F41C-457E-AD62-3BABA2AC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Londýn, Velká Británie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EB975D-B824-427A-B442-BBA69EDEA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4" y="4319588"/>
            <a:ext cx="2996144" cy="224710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4F906F-2970-47D9-B5FB-8EF8FDBC3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26" y="465417"/>
            <a:ext cx="4445374" cy="59271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88E6147-EF88-4D07-9F67-931548F3F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" y="1690688"/>
            <a:ext cx="2993091" cy="22448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813B9D2-786D-4F0E-A55C-4DE13936C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32" y="2416782"/>
            <a:ext cx="2437279" cy="32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A4AEC8-365E-43C8-87BC-3E9EB0136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510"/>
            <a:ext cx="9063318" cy="67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3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72FF2-A342-45E3-83FC-1291D686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Dům zahraniční spolupráce a Erasmus+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3C8D43-B6C9-41BB-9F78-330AF69F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Erasmus+ je vzdělávací program Evropské unie, který podporuje mezinárodní spolupráci a výjezdy do zahraničí. </a:t>
            </a:r>
          </a:p>
          <a:p>
            <a:r>
              <a:rPr lang="cs-CZ" dirty="0"/>
              <a:t>Účastní se jej studenti a učitelé, učni, dobrovolníci nebo vedoucí mládeže a amatérských sportovních organizací.</a:t>
            </a:r>
          </a:p>
          <a:p>
            <a:r>
              <a:rPr lang="cs-CZ" dirty="0"/>
              <a:t>Administrací programu Erasmus+ je pověřen Dům zahraniční spolupráce (národní agentura programu).</a:t>
            </a:r>
          </a:p>
          <a:p>
            <a:r>
              <a:rPr lang="cs-CZ" dirty="0"/>
              <a:t>Prezentace zástupkyně DZS Mgr. Pavlíny Kroužkové.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BE3DE6-65BC-41D0-8156-9EA9682F9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53" y="661055"/>
            <a:ext cx="1385047" cy="11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182F6-A1B5-4802-8D65-F451D24F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Zkušenost je naše budoucnost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39471D-8EE3-40FA-909D-F197927AB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Jedna třítýdenní a dvě dvoutýdenní stáže</a:t>
            </a:r>
          </a:p>
          <a:p>
            <a:r>
              <a:rPr lang="cs-CZ" dirty="0"/>
              <a:t>10/2012 – Turecko (12 žáků, 1 pedagog)</a:t>
            </a:r>
          </a:p>
          <a:p>
            <a:r>
              <a:rPr lang="cs-CZ" dirty="0"/>
              <a:t>04/2013 (7 žáků, 1 pedagog)</a:t>
            </a:r>
          </a:p>
          <a:p>
            <a:r>
              <a:rPr lang="cs-CZ" dirty="0"/>
              <a:t>05/2013 (8 žáků, 1 pedagog)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161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799E9-CCD8-4EB0-A642-D5A85212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Lučenec, Slovensko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32DD13C-59E9-4866-B137-624C23482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47" y="545460"/>
            <a:ext cx="3163171" cy="563150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5C956F-1C36-41DF-86C3-DC9341376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6437"/>
            <a:ext cx="5841876" cy="3280526"/>
          </a:xfrm>
          <a:prstGeom prst="rect">
            <a:avLst/>
          </a:prstGeom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A9D99F2-EF77-44CE-9BA9-CF0083BA7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5625"/>
            <a:ext cx="10591800" cy="466725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95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8017C9-BAED-429E-B29B-DA6036F47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04" y="129540"/>
            <a:ext cx="12461807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5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5CAC1-E533-4313-A1C0-0DF1AB01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 mluví za vše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7CA0C5-B875-4CB0-9238-32D808C2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Tři třítýdenní a jedna dvoutýdenní stáž</a:t>
            </a:r>
          </a:p>
          <a:p>
            <a:r>
              <a:rPr lang="cs-CZ" dirty="0"/>
              <a:t>10/2016 – Portsmouth, Anglie (10 žáků, 1 pedagog)</a:t>
            </a:r>
          </a:p>
          <a:p>
            <a:r>
              <a:rPr lang="cs-CZ" dirty="0"/>
              <a:t>05/2017 – Plymouth, Anglie (8 žáků, 1 pedagog)</a:t>
            </a:r>
          </a:p>
          <a:p>
            <a:r>
              <a:rPr lang="cs-CZ" dirty="0"/>
              <a:t>05/2017 – Lučenec, Slovensko (10 žáků,  1 pedagog)</a:t>
            </a:r>
          </a:p>
          <a:p>
            <a:r>
              <a:rPr lang="cs-CZ" dirty="0"/>
              <a:t>06/2017 – </a:t>
            </a:r>
            <a:r>
              <a:rPr lang="cs-CZ" dirty="0" err="1"/>
              <a:t>Epinal</a:t>
            </a:r>
            <a:r>
              <a:rPr lang="cs-CZ" dirty="0"/>
              <a:t>, Francie (8 žáků, 1 pedagog)</a:t>
            </a:r>
          </a:p>
        </p:txBody>
      </p:sp>
    </p:spTree>
    <p:extLst>
      <p:ext uri="{BB962C8B-B14F-4D97-AF65-F5344CB8AC3E}">
        <p14:creationId xmlns:p14="http://schemas.microsoft.com/office/powerpoint/2010/main" val="1001364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30CED-8D93-417D-9675-454024FB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Portsmouth,  Anglie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D11C65C-5219-4B2F-8508-E2F840048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2" y="1732804"/>
            <a:ext cx="3366422" cy="4488563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57BE63-8AD6-4EC3-B52B-FE9E9402A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27" y="965153"/>
            <a:ext cx="3846978" cy="29076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014A565-9862-4708-8047-A0DC370D2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43" y="1732148"/>
            <a:ext cx="3148555" cy="20952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20471E-551E-4925-903E-98B2F7D8E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30" y="4078242"/>
            <a:ext cx="2133600" cy="21431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C2791D9-4616-4D9F-B7D7-9AA5BC985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33" y="4054803"/>
            <a:ext cx="3255766" cy="21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1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0933B-C981-4167-95DD-18D1B35D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Plymouth, Anglie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24312EA-FE39-4217-9286-EDCA7F9F1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C48C034-66E2-4015-B53B-1046DDE6A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34" y="932329"/>
            <a:ext cx="3648635" cy="20523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EE1884C-861B-46B9-BC4D-0E8BD2670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65" y="2850496"/>
            <a:ext cx="3648635" cy="205235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73D1F2D-04DF-482B-B752-5175195CE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06" y="4007504"/>
            <a:ext cx="3648633" cy="20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24C02-3168-44EA-9CDB-4276518A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Plymouth, Anglie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3D90009-9398-4741-916C-0E52359E8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848473"/>
            <a:ext cx="5801784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D0DA70-EA34-4BB4-958B-F3402BB2B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2588"/>
            <a:ext cx="6633883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6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91401-F56A-4F97-A0ED-281B203D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Epinal</a:t>
            </a:r>
            <a:r>
              <a:rPr lang="cs-CZ" dirty="0"/>
              <a:t>, Francie</a:t>
            </a:r>
          </a:p>
        </p:txBody>
      </p:sp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7574BDC7-3014-471C-8C24-5200C976F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2260"/>
            <a:ext cx="5801784" cy="4351338"/>
          </a:xfr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6AE3A051-E423-4E1E-B431-CA66D0A9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0750" y="3333750"/>
            <a:ext cx="190500" cy="190500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7C633780-BCA8-44D5-8085-79734B1EB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3" y="2046173"/>
            <a:ext cx="5760720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9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99F72-198B-46D6-93CF-E7F6F318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Francouzi na stáži v Novém Jičíně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C6652B-D68F-487E-8985-3B77E3634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Žáci střední školy </a:t>
            </a:r>
            <a:r>
              <a:rPr lang="cs-CZ" dirty="0" err="1"/>
              <a:t>Lycée</a:t>
            </a:r>
            <a:r>
              <a:rPr lang="cs-CZ" dirty="0"/>
              <a:t> </a:t>
            </a:r>
            <a:r>
              <a:rPr lang="cs-CZ" dirty="0" err="1"/>
              <a:t>Professionel</a:t>
            </a:r>
            <a:r>
              <a:rPr lang="cs-CZ" dirty="0"/>
              <a:t> Viviani, </a:t>
            </a:r>
            <a:r>
              <a:rPr lang="cs-CZ" dirty="0" err="1"/>
              <a:t>Epinal</a:t>
            </a:r>
            <a:r>
              <a:rPr lang="cs-CZ" dirty="0"/>
              <a:t>.</a:t>
            </a:r>
          </a:p>
          <a:p>
            <a:r>
              <a:rPr lang="cs-CZ" dirty="0"/>
              <a:t>06/2016, 06/0217, 06/2018, 06/2019</a:t>
            </a:r>
          </a:p>
          <a:p>
            <a:r>
              <a:rPr lang="cs-CZ" dirty="0"/>
              <a:t>Pracovní místa:</a:t>
            </a:r>
          </a:p>
          <a:p>
            <a:pPr lvl="1"/>
            <a:r>
              <a:rPr lang="cs-CZ" dirty="0"/>
              <a:t>EDUCA – Střední odborná škola, s.r.o. </a:t>
            </a:r>
          </a:p>
          <a:p>
            <a:pPr lvl="1"/>
            <a:r>
              <a:rPr lang="cs-CZ" dirty="0" err="1"/>
              <a:t>Sportisimo</a:t>
            </a:r>
            <a:r>
              <a:rPr lang="cs-CZ" dirty="0"/>
              <a:t> Šenov u Nového Jičína</a:t>
            </a:r>
          </a:p>
          <a:p>
            <a:pPr lvl="1"/>
            <a:r>
              <a:rPr lang="cs-CZ" dirty="0"/>
              <a:t>Zimní stadión Nový Jičín</a:t>
            </a:r>
          </a:p>
          <a:p>
            <a:pPr lvl="1"/>
            <a:r>
              <a:rPr lang="cs-CZ" dirty="0"/>
              <a:t>Hotel </a:t>
            </a:r>
            <a:r>
              <a:rPr lang="cs-CZ" dirty="0" err="1"/>
              <a:t>Abácie</a:t>
            </a:r>
            <a:r>
              <a:rPr lang="cs-CZ" dirty="0"/>
              <a:t>, Hotel Praha, Hotel </a:t>
            </a:r>
            <a:r>
              <a:rPr lang="cs-CZ" dirty="0" err="1"/>
              <a:t>Graphic</a:t>
            </a:r>
            <a:r>
              <a:rPr lang="cs-CZ" dirty="0"/>
              <a:t>, Hotel Zámeček, Hotel </a:t>
            </a:r>
            <a:r>
              <a:rPr lang="cs-CZ" dirty="0" err="1"/>
              <a:t>Mc</a:t>
            </a:r>
            <a:r>
              <a:rPr lang="cs-CZ" dirty="0"/>
              <a:t> </a:t>
            </a:r>
            <a:r>
              <a:rPr lang="cs-CZ" dirty="0" err="1"/>
              <a:t>Limon</a:t>
            </a:r>
            <a:endParaRPr lang="cs-CZ" dirty="0"/>
          </a:p>
          <a:p>
            <a:pPr lvl="1"/>
            <a:r>
              <a:rPr lang="cs-CZ" dirty="0"/>
              <a:t>MIXA VENDING, s.r.o.</a:t>
            </a:r>
          </a:p>
          <a:p>
            <a:pPr lvl="1"/>
            <a:r>
              <a:rPr lang="cs-CZ" dirty="0"/>
              <a:t>DYNAMIC GROUP, s.r.o.</a:t>
            </a:r>
          </a:p>
        </p:txBody>
      </p:sp>
    </p:spTree>
    <p:extLst>
      <p:ext uri="{BB962C8B-B14F-4D97-AF65-F5344CB8AC3E}">
        <p14:creationId xmlns:p14="http://schemas.microsoft.com/office/powerpoint/2010/main" val="239622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0959F-B0BB-42BC-81B1-A8826B20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Francouzi na stáži v Novém Jičíně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68E014B-9605-453D-B01E-F40196A65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62" y="1825625"/>
            <a:ext cx="7739476" cy="4351338"/>
          </a:xfrm>
        </p:spPr>
      </p:pic>
    </p:spTree>
    <p:extLst>
      <p:ext uri="{BB962C8B-B14F-4D97-AF65-F5344CB8AC3E}">
        <p14:creationId xmlns:p14="http://schemas.microsoft.com/office/powerpoint/2010/main" val="331973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103CC-135E-4AEA-923C-9968103B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na </a:t>
            </a:r>
            <a:r>
              <a:rPr lang="cs-CZ" dirty="0" err="1"/>
              <a:t>Educe</a:t>
            </a:r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7D23F10-7DEB-4C65-9C9D-607B3B5FF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5956BBA-20A3-4024-99EE-38B459713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02" y="333188"/>
            <a:ext cx="2053585" cy="10874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EFD8FE3-1B7B-4C33-822B-1A1713B17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96" y="1722625"/>
            <a:ext cx="3488391" cy="46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35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43795-2CA4-41E6-8AAC-F1129FB3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Slováci na stáži v Novém Jičíně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E3477C-2EB3-49BA-B81D-C4E30C952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Žáci střední školy Obchodná </a:t>
            </a:r>
            <a:r>
              <a:rPr lang="cs-CZ" dirty="0" err="1"/>
              <a:t>akadémia</a:t>
            </a:r>
            <a:r>
              <a:rPr lang="cs-CZ" dirty="0"/>
              <a:t> Lučenec.</a:t>
            </a:r>
          </a:p>
          <a:p>
            <a:r>
              <a:rPr lang="cs-CZ" dirty="0"/>
              <a:t>09/2017, 09/2018, 09/2019</a:t>
            </a:r>
          </a:p>
          <a:p>
            <a:r>
              <a:rPr lang="cs-CZ" dirty="0"/>
              <a:t>Pracovní místa:</a:t>
            </a:r>
          </a:p>
          <a:p>
            <a:pPr lvl="1"/>
            <a:r>
              <a:rPr lang="cs-CZ" dirty="0"/>
              <a:t>EDUCA – Střední odborná škola, s.r.o.</a:t>
            </a:r>
          </a:p>
          <a:p>
            <a:pPr lvl="1"/>
            <a:r>
              <a:rPr lang="cs-CZ" dirty="0"/>
              <a:t>Středisko volného času FOKUS Nový Jičín</a:t>
            </a:r>
          </a:p>
          <a:p>
            <a:pPr lvl="1"/>
            <a:r>
              <a:rPr lang="cs-CZ" dirty="0"/>
              <a:t>MIXA VENDING, s.r.o.</a:t>
            </a:r>
          </a:p>
          <a:p>
            <a:pPr lvl="1"/>
            <a:r>
              <a:rPr lang="cs-CZ" dirty="0"/>
              <a:t>OPTYS, spol. s r.o.</a:t>
            </a:r>
          </a:p>
          <a:p>
            <a:pPr lvl="1"/>
            <a:r>
              <a:rPr lang="cs-CZ" dirty="0"/>
              <a:t>Nový Jičín – Městský úřad, knihovna, kulturní středisko, informační centrum, technické služby</a:t>
            </a:r>
          </a:p>
          <a:p>
            <a:pPr lvl="1"/>
            <a:r>
              <a:rPr lang="cs-CZ" dirty="0"/>
              <a:t>MULTIP Moravia, s.r.o.</a:t>
            </a:r>
          </a:p>
          <a:p>
            <a:pPr lvl="1"/>
            <a:r>
              <a:rPr lang="cs-CZ" dirty="0"/>
              <a:t>Rodinné centrum PROVÁZEK Nový Jičín</a:t>
            </a:r>
          </a:p>
          <a:p>
            <a:pPr lvl="1"/>
            <a:r>
              <a:rPr lang="cs-CZ" dirty="0"/>
              <a:t>KNIHCENTRUM Nový Jičín</a:t>
            </a:r>
          </a:p>
          <a:p>
            <a:pPr lvl="1"/>
            <a:r>
              <a:rPr lang="cs-CZ" dirty="0"/>
              <a:t>ZŠ Galaxie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80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27CE0-6C46-46EC-A0FC-56D8AF03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Slováci na stáži v Novém Jičíně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35E1B8C-F6C9-4AFF-938C-428926E7E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9991"/>
            <a:ext cx="5783245" cy="3264735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49C6DEF-F99F-48B6-8225-598B6F096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30" y="1278885"/>
            <a:ext cx="4611867" cy="260347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72D5349-71DD-453E-BFD7-ECED1EAD3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29" y="4052047"/>
            <a:ext cx="4625471" cy="26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4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E22A6-BFD2-438D-9F7E-C4B0F263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Portugalci na stáži v Novém Jičíně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E8C499-265C-4D08-9D5F-FC14A5AE3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Žáci střední školy </a:t>
            </a:r>
            <a:r>
              <a:rPr lang="cs-CZ" dirty="0" err="1"/>
              <a:t>Escola</a:t>
            </a:r>
            <a:r>
              <a:rPr lang="cs-CZ" dirty="0"/>
              <a:t> de </a:t>
            </a:r>
            <a:r>
              <a:rPr lang="cs-CZ" dirty="0" err="1"/>
              <a:t>Commércio</a:t>
            </a:r>
            <a:r>
              <a:rPr lang="cs-CZ" dirty="0"/>
              <a:t> do Porto.</a:t>
            </a:r>
          </a:p>
          <a:p>
            <a:r>
              <a:rPr lang="cs-CZ" dirty="0"/>
              <a:t>01 – 02/2018, 01/2019</a:t>
            </a:r>
          </a:p>
          <a:p>
            <a:r>
              <a:rPr lang="cs-CZ" dirty="0"/>
              <a:t>Pracovní místa:</a:t>
            </a:r>
          </a:p>
          <a:p>
            <a:pPr lvl="1"/>
            <a:r>
              <a:rPr lang="cs-CZ" dirty="0"/>
              <a:t>EDUCA – Střední odborná škola, s.r.o.</a:t>
            </a:r>
          </a:p>
          <a:p>
            <a:pPr lvl="1"/>
            <a:r>
              <a:rPr lang="cs-CZ" dirty="0"/>
              <a:t>ZŠ Komenského 66</a:t>
            </a:r>
          </a:p>
          <a:p>
            <a:pPr lvl="1"/>
            <a:r>
              <a:rPr lang="cs-CZ" dirty="0"/>
              <a:t>ZŠ Komenského 68</a:t>
            </a:r>
          </a:p>
          <a:p>
            <a:pPr lvl="1"/>
            <a:r>
              <a:rPr lang="cs-CZ" dirty="0"/>
              <a:t>ZŠ Tyršova</a:t>
            </a:r>
          </a:p>
          <a:p>
            <a:pPr lvl="1"/>
            <a:r>
              <a:rPr lang="cs-CZ" dirty="0"/>
              <a:t>ZŠ </a:t>
            </a:r>
            <a:r>
              <a:rPr lang="cs-CZ" dirty="0" err="1"/>
              <a:t>Jubilení</a:t>
            </a:r>
            <a:endParaRPr lang="cs-CZ" dirty="0"/>
          </a:p>
          <a:p>
            <a:pPr lvl="1"/>
            <a:r>
              <a:rPr lang="cs-CZ" dirty="0"/>
              <a:t>ZŠ Dlouhá</a:t>
            </a:r>
          </a:p>
          <a:p>
            <a:pPr lvl="1"/>
            <a:r>
              <a:rPr lang="cs-CZ" dirty="0"/>
              <a:t>MIXA VENDING, </a:t>
            </a:r>
            <a:r>
              <a:rPr lang="cs-CZ" dirty="0" err="1"/>
              <a:t>s.r</a:t>
            </a:r>
            <a:r>
              <a:rPr lang="cs-CZ" dirty="0"/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1350049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59DA-C49A-46FF-B127-443FE1F9A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Trip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Czech </a:t>
            </a:r>
            <a:r>
              <a:rPr lang="cs-CZ" dirty="0"/>
              <a:t>R</a:t>
            </a:r>
            <a:r>
              <a:rPr lang="en-US" dirty="0" err="1"/>
              <a:t>epublic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71C8E-D811-45F2-B4DE-6D0A4D825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Jorge Carvalho</a:t>
            </a:r>
          </a:p>
        </p:txBody>
      </p:sp>
    </p:spTree>
    <p:extLst>
      <p:ext uri="{BB962C8B-B14F-4D97-AF65-F5344CB8AC3E}">
        <p14:creationId xmlns:p14="http://schemas.microsoft.com/office/powerpoint/2010/main" val="4100601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AC7-FC8D-42CC-8283-39A93735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hostel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EEEA53-3AB9-4726-97F0-FE32F9065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4898" y="2478626"/>
            <a:ext cx="4135966" cy="3101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83178-8117-4BC7-904D-85F1D6DF4031}"/>
              </a:ext>
            </a:extLst>
          </p:cNvPr>
          <p:cNvSpPr txBox="1"/>
          <p:nvPr/>
        </p:nvSpPr>
        <p:spPr>
          <a:xfrm>
            <a:off x="2231136" y="3105834"/>
            <a:ext cx="313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the place we stayed in, </a:t>
            </a:r>
            <a:r>
              <a:rPr lang="en-US" dirty="0" err="1"/>
              <a:t>Ubytovna</a:t>
            </a:r>
            <a:r>
              <a:rPr lang="en-US" dirty="0"/>
              <a:t>, Na </a:t>
            </a:r>
            <a:r>
              <a:rPr lang="en-US" dirty="0" err="1"/>
              <a:t>Lesní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696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091C-FECB-48A6-953D-80B1AF00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internship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02DDB5-3F48-498F-9F2B-40C34FC00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9348" y="2487240"/>
            <a:ext cx="4011516" cy="2676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F638A-A1E6-4B98-8CF7-EB1BA41B416B}"/>
              </a:ext>
            </a:extLst>
          </p:cNvPr>
          <p:cNvSpPr txBox="1"/>
          <p:nvPr/>
        </p:nvSpPr>
        <p:spPr>
          <a:xfrm>
            <a:off x="1679781" y="2487240"/>
            <a:ext cx="4269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internship was at:</a:t>
            </a:r>
          </a:p>
          <a:p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Jičín</a:t>
            </a:r>
            <a:r>
              <a:rPr lang="en-US" dirty="0"/>
              <a:t>, </a:t>
            </a:r>
            <a:r>
              <a:rPr lang="en-US" dirty="0" err="1"/>
              <a:t>Komenského</a:t>
            </a:r>
            <a:r>
              <a:rPr lang="en-US" dirty="0"/>
              <a:t> 68 </a:t>
            </a:r>
          </a:p>
        </p:txBody>
      </p:sp>
    </p:spTree>
    <p:extLst>
      <p:ext uri="{BB962C8B-B14F-4D97-AF65-F5344CB8AC3E}">
        <p14:creationId xmlns:p14="http://schemas.microsoft.com/office/powerpoint/2010/main" val="3781688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18D5-CE6D-4734-BA99-82D460CB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334D-7D36-4286-9B3C-7AD045B16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We went to pubs, the pool, laser tag and much more </a:t>
            </a: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68BF1168-5116-4C20-BAA3-175F0DEE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37" b="29588"/>
          <a:stretch/>
        </p:blipFill>
        <p:spPr>
          <a:xfrm>
            <a:off x="526484" y="3029793"/>
            <a:ext cx="3409303" cy="2484715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3B72FCAC-A90A-4E20-A6A8-707353F22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53" b="28704"/>
          <a:stretch/>
        </p:blipFill>
        <p:spPr>
          <a:xfrm>
            <a:off x="8585390" y="3029793"/>
            <a:ext cx="3049582" cy="2318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E2ECE-9419-4453-8B14-0EA42FEE1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86" y="3298842"/>
            <a:ext cx="3543882" cy="29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9352-1A43-4DCF-9C09-27352CFD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ACEBB-E19C-4C9D-8D7B-516066A59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didn’t eat as much traditional food has I had hoped but we ate some pretty good things like pizza, dumplings, and a substantial amount of chocolate cakes</a:t>
            </a:r>
          </a:p>
          <a:p>
            <a:endParaRPr lang="en-US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73D6E75-4E84-4142-9CE7-A7C4D490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3518668"/>
            <a:ext cx="1452090" cy="2374640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AE95FEC1-8420-4E3B-B588-C790FD96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77" y="3518668"/>
            <a:ext cx="1783645" cy="2378193"/>
          </a:xfrm>
          <a:prstGeom prst="rect">
            <a:avLst/>
          </a:prstGeom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18F19EB5-68B2-484B-A4FE-0A2AA7E5B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773" y="3661150"/>
            <a:ext cx="2782504" cy="20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60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2154-7BDC-4D1E-88CC-6DB2ADAD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2FB7B-AEC5-472C-BC26-27C37FD9F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Brno was my favorite city, I don’t know why but I just connected with it.</a:t>
            </a:r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1D309F78-5CF7-4FE4-8E03-2D93565B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46320" y="2835548"/>
            <a:ext cx="1802024" cy="32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16E3B-8A89-4856-B459-71E3FF3A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43" y="3142193"/>
            <a:ext cx="1924321" cy="2565761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1AE90219-843A-4562-A1F6-48AC8A48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800" y="3268427"/>
            <a:ext cx="1924321" cy="25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3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D868-084D-4233-95BB-DAFE0495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Mountains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FEEB5-1C73-4D6B-9C6C-A5848C999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434" y="2699893"/>
            <a:ext cx="2653284" cy="1989963"/>
          </a:xfrm>
        </p:spPr>
      </p:pic>
      <p:sp>
        <p:nvSpPr>
          <p:cNvPr id="6" name="AutoShape 2" descr="https://web.whatsapp.com/pp?e=https%3A%2F%2Fpps.whatsapp.net%2Fv%2Ft61.11540-24%2F52627154_796583890714857_7152082203902476288_n.jpg%3Foe%3D5C7828FF%26oh%3D516d8a83b53edc45eb3027d7dbba9aef&amp;t=l&amp;u=351917002669-1550157520%40g.us&amp;i=1550710386">
            <a:extLst>
              <a:ext uri="{FF2B5EF4-FFF2-40B4-BE49-F238E27FC236}">
                <a16:creationId xmlns:a16="http://schemas.microsoft.com/office/drawing/2014/main" id="{FBA7A183-F993-409B-B621-893C808324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464AD-9A78-4DCD-900F-0989CB2B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281" y="2529268"/>
            <a:ext cx="2139089" cy="216058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064D75E-6666-4CCA-B060-4F424C52D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59" y="2426652"/>
            <a:ext cx="2326481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3919E-4AC3-445A-BE86-3F2920A9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Vzdělávací programy 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B4BF73-6260-40E6-98C6-22F572CD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Vstupem do EU získala Česká republika možnost plně se zapojit do všech aktivit a iniciativ v oblasti vzdělávání a odborné přípravy.</a:t>
            </a:r>
          </a:p>
          <a:p>
            <a:r>
              <a:rPr lang="cs-CZ" dirty="0"/>
              <a:t>Naše škola se zapojuje do těchto programů od roku 2000:</a:t>
            </a:r>
          </a:p>
          <a:p>
            <a:pPr lvl="1"/>
            <a:r>
              <a:rPr lang="cs-CZ" dirty="0" err="1"/>
              <a:t>Socrates</a:t>
            </a:r>
            <a:r>
              <a:rPr lang="cs-CZ" dirty="0"/>
              <a:t>, </a:t>
            </a:r>
            <a:r>
              <a:rPr lang="cs-CZ" dirty="0" err="1"/>
              <a:t>Comenius</a:t>
            </a:r>
            <a:r>
              <a:rPr lang="cs-CZ" dirty="0"/>
              <a:t>, Leonardo da Vinci, Erasmus+.</a:t>
            </a:r>
          </a:p>
          <a:p>
            <a:r>
              <a:rPr lang="cs-CZ" dirty="0"/>
              <a:t>Realizovali jsme 15 projektů v 10 zemích EU.</a:t>
            </a:r>
          </a:p>
          <a:p>
            <a:r>
              <a:rPr lang="cs-CZ" dirty="0"/>
              <a:t>Podpořili jsme 275 žáků a 43 pedagogů.</a:t>
            </a:r>
          </a:p>
          <a:p>
            <a:r>
              <a:rPr lang="cs-CZ" dirty="0"/>
              <a:t>Přijímáme žáky z partnerských škol na stáže u nás:</a:t>
            </a:r>
          </a:p>
          <a:p>
            <a:pPr lvl="1"/>
            <a:r>
              <a:rPr lang="cs-CZ" dirty="0"/>
              <a:t>Francie, Slovensko, Portugalsko.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2E8984-B4A4-48CA-A524-AC83F129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3" y="445739"/>
            <a:ext cx="1750117" cy="11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56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A09-A531-4666-9C5D-D1D030E3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AB615B-AA3A-45CD-985A-A39335B74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kind of met the mayor and it was awesome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48C8F3-F922-4B90-85FD-658E3E7C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980" y="3222934"/>
            <a:ext cx="4340039" cy="28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3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5271-F047-471A-ADD0-2F43852D6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Ostrava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7951A-3423-4313-B4A6-EDFEBF0C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09" r="509" b="5899"/>
          <a:stretch/>
        </p:blipFill>
        <p:spPr>
          <a:xfrm>
            <a:off x="7838983" y="2744548"/>
            <a:ext cx="2121881" cy="35497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34057-5647-4545-931D-6F127305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99"/>
          <a:stretch/>
        </p:blipFill>
        <p:spPr>
          <a:xfrm>
            <a:off x="2231136" y="2744548"/>
            <a:ext cx="2121882" cy="3549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EB8471-4149-4445-9D49-E7AE8361D5F3}"/>
              </a:ext>
            </a:extLst>
          </p:cNvPr>
          <p:cNvSpPr txBox="1"/>
          <p:nvPr/>
        </p:nvSpPr>
        <p:spPr>
          <a:xfrm>
            <a:off x="4933025" y="2828835"/>
            <a:ext cx="232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 course we had to go to the only interesting place in Ostrava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9C7B16-DD1D-4C8B-BD86-750B59740C15}"/>
              </a:ext>
            </a:extLst>
          </p:cNvPr>
          <p:cNvSpPr txBox="1"/>
          <p:nvPr/>
        </p:nvSpPr>
        <p:spPr>
          <a:xfrm>
            <a:off x="4921624" y="4930588"/>
            <a:ext cx="251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hospitality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066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CA33A-7BBB-47DB-B9C0-414FE19B6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strategického partnerství KA2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321A46-AB7E-4840-959C-A5F72F7E2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Business </a:t>
            </a:r>
            <a:r>
              <a:rPr lang="cs-CZ" dirty="0" err="1"/>
              <a:t>throughout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pPr lvl="1"/>
            <a:r>
              <a:rPr lang="cs-CZ" dirty="0"/>
              <a:t>2017 – 2019</a:t>
            </a:r>
          </a:p>
          <a:p>
            <a:pPr lvl="1"/>
            <a:r>
              <a:rPr lang="cs-CZ" dirty="0"/>
              <a:t>Česká republika, Francie, Slovensko</a:t>
            </a:r>
          </a:p>
          <a:p>
            <a:endParaRPr lang="cs-CZ" dirty="0"/>
          </a:p>
          <a:p>
            <a:r>
              <a:rPr lang="cs-CZ" dirty="0" err="1"/>
              <a:t>Grafein</a:t>
            </a:r>
            <a:r>
              <a:rPr lang="cs-CZ" dirty="0"/>
              <a:t> </a:t>
            </a:r>
            <a:r>
              <a:rPr lang="cs-CZ" dirty="0" err="1"/>
              <a:t>Education</a:t>
            </a:r>
            <a:endParaRPr lang="cs-CZ" dirty="0"/>
          </a:p>
          <a:p>
            <a:pPr lvl="1"/>
            <a:r>
              <a:rPr lang="cs-CZ" dirty="0"/>
              <a:t>2019 – 2022</a:t>
            </a:r>
          </a:p>
          <a:p>
            <a:pPr lvl="1"/>
            <a:r>
              <a:rPr lang="cs-CZ" dirty="0"/>
              <a:t>Česká republika, Portugalsko, Slovensko</a:t>
            </a:r>
          </a:p>
        </p:txBody>
      </p:sp>
    </p:spTree>
    <p:extLst>
      <p:ext uri="{BB962C8B-B14F-4D97-AF65-F5344CB8AC3E}">
        <p14:creationId xmlns:p14="http://schemas.microsoft.com/office/powerpoint/2010/main" val="292332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AC896-3A26-4DA4-A9A0-EDD1A3D3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</a:t>
            </a:r>
            <a:r>
              <a:rPr lang="cs-CZ" dirty="0" err="1"/>
              <a:t>throughout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790A18-D8EF-47A6-9361-C91C115B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116DF2-FECA-4946-929A-396EC6ED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44" y="681037"/>
            <a:ext cx="3453856" cy="759321"/>
          </a:xfrm>
          <a:prstGeom prst="rect">
            <a:avLst/>
          </a:prstGeom>
        </p:spPr>
      </p:pic>
      <p:pic>
        <p:nvPicPr>
          <p:cNvPr id="5" name="Obrázok 8">
            <a:extLst>
              <a:ext uri="{FF2B5EF4-FFF2-40B4-BE49-F238E27FC236}">
                <a16:creationId xmlns:a16="http://schemas.microsoft.com/office/drawing/2014/main" id="{8526878C-D96E-4936-8A16-9E2426B979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76" y="2450407"/>
            <a:ext cx="3056241" cy="2617528"/>
          </a:xfrm>
          <a:prstGeom prst="rect">
            <a:avLst/>
          </a:prstGeom>
        </p:spPr>
      </p:pic>
      <p:pic>
        <p:nvPicPr>
          <p:cNvPr id="6" name="Obrázok 3">
            <a:extLst>
              <a:ext uri="{FF2B5EF4-FFF2-40B4-BE49-F238E27FC236}">
                <a16:creationId xmlns:a16="http://schemas.microsoft.com/office/drawing/2014/main" id="{9FBBE9C7-4B14-47BF-9896-583B9DDCC5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1886566"/>
            <a:ext cx="3266840" cy="900767"/>
          </a:xfrm>
          <a:prstGeom prst="rect">
            <a:avLst/>
          </a:prstGeom>
        </p:spPr>
      </p:pic>
      <p:pic>
        <p:nvPicPr>
          <p:cNvPr id="7" name="Obrázok 5">
            <a:extLst>
              <a:ext uri="{FF2B5EF4-FFF2-40B4-BE49-F238E27FC236}">
                <a16:creationId xmlns:a16="http://schemas.microsoft.com/office/drawing/2014/main" id="{68CEF845-6DE9-42BF-AD85-9A0F1D730BF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24" y="4639458"/>
            <a:ext cx="2525951" cy="1259317"/>
          </a:xfrm>
          <a:prstGeom prst="rect">
            <a:avLst/>
          </a:prstGeom>
        </p:spPr>
      </p:pic>
      <p:pic>
        <p:nvPicPr>
          <p:cNvPr id="8" name="Obrázok 6">
            <a:extLst>
              <a:ext uri="{FF2B5EF4-FFF2-40B4-BE49-F238E27FC236}">
                <a16:creationId xmlns:a16="http://schemas.microsoft.com/office/drawing/2014/main" id="{A3FEDF7A-328F-473C-9E14-552835A273A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48" y="3896360"/>
            <a:ext cx="2837815" cy="1171575"/>
          </a:xfrm>
          <a:prstGeom prst="rect">
            <a:avLst/>
          </a:prstGeom>
        </p:spPr>
      </p:pic>
      <p:pic>
        <p:nvPicPr>
          <p:cNvPr id="9" name="Obrázok 7">
            <a:extLst>
              <a:ext uri="{FF2B5EF4-FFF2-40B4-BE49-F238E27FC236}">
                <a16:creationId xmlns:a16="http://schemas.microsoft.com/office/drawing/2014/main" id="{82F57110-A45F-45DE-B72F-7CFEDBEE740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30" y="1993041"/>
            <a:ext cx="1669473" cy="22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30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1A538-D526-4BF5-AA4F-A67FDBCA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0AB2E0-CBA2-43F1-BB46-46E5DB176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Mezinárodní projekt strategického partnerství tří škol.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EDUCA – Středí odborná škola, s.r.o. – hlavní koordinátor</a:t>
            </a:r>
          </a:p>
          <a:p>
            <a:pPr lvl="1"/>
            <a:r>
              <a:rPr lang="cs-CZ" dirty="0"/>
              <a:t>Obchodná </a:t>
            </a:r>
            <a:r>
              <a:rPr lang="cs-CZ" dirty="0" err="1"/>
              <a:t>akadémia</a:t>
            </a:r>
            <a:r>
              <a:rPr lang="cs-CZ" dirty="0"/>
              <a:t> Lučenec, Slovensko</a:t>
            </a:r>
          </a:p>
          <a:p>
            <a:pPr lvl="1"/>
            <a:r>
              <a:rPr lang="cs-CZ" dirty="0" err="1"/>
              <a:t>Lycée</a:t>
            </a:r>
            <a:r>
              <a:rPr lang="cs-CZ" dirty="0"/>
              <a:t> </a:t>
            </a:r>
            <a:r>
              <a:rPr lang="cs-CZ" dirty="0" err="1"/>
              <a:t>Professionel</a:t>
            </a:r>
            <a:r>
              <a:rPr lang="cs-CZ" dirty="0"/>
              <a:t> Viviani </a:t>
            </a:r>
            <a:r>
              <a:rPr lang="cs-CZ" dirty="0" err="1"/>
              <a:t>Epinal</a:t>
            </a:r>
            <a:r>
              <a:rPr lang="cs-CZ" dirty="0"/>
              <a:t>, Francie</a:t>
            </a:r>
          </a:p>
          <a:p>
            <a:endParaRPr lang="cs-CZ" dirty="0"/>
          </a:p>
          <a:p>
            <a:r>
              <a:rPr lang="cs-CZ" dirty="0"/>
              <a:t>Založení fiktivní firmy a vypracování podnikatelského záměru v angličtině a mateřském jazyce.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FEAFE7-8272-4CD8-8CE1-5849D6537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59" y="577971"/>
            <a:ext cx="1374505" cy="19052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0DC80D-3763-44C3-AEB1-EA162C83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23" y="594728"/>
            <a:ext cx="1988394" cy="1128783"/>
          </a:xfrm>
          <a:prstGeom prst="rect">
            <a:avLst/>
          </a:prstGeom>
        </p:spPr>
      </p:pic>
      <p:pic>
        <p:nvPicPr>
          <p:cNvPr id="7" name="Obrázek 6" descr="C:\Users\stanislava.pracna\Desktop\práce - Aleš, Šárka\Educa_logo.jpg">
            <a:extLst>
              <a:ext uri="{FF2B5EF4-FFF2-40B4-BE49-F238E27FC236}">
                <a16:creationId xmlns:a16="http://schemas.microsoft.com/office/drawing/2014/main" id="{D300BCC6-C5C9-4C34-8BEC-1CA042C650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33" y="594728"/>
            <a:ext cx="2203637" cy="74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B91ED85-1555-4C40-AAF0-9EE457216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8" y="5833046"/>
            <a:ext cx="3128682" cy="6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9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Slovaks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097684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French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827233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Czechs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504431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 vytvořit Business plán </a:t>
            </a:r>
          </a:p>
          <a:p>
            <a:r>
              <a:rPr lang="cs-CZ" dirty="0"/>
              <a:t> založit fiktivní firmu</a:t>
            </a:r>
          </a:p>
          <a:p>
            <a:r>
              <a:rPr lang="cs-CZ" dirty="0"/>
              <a:t> získat nové zkušenosti</a:t>
            </a:r>
          </a:p>
          <a:p>
            <a:r>
              <a:rPr lang="cs-CZ" dirty="0"/>
              <a:t> poznat nové kultury</a:t>
            </a:r>
          </a:p>
          <a:p>
            <a:r>
              <a:rPr lang="cs-CZ" dirty="0"/>
              <a:t> prohloubit prezentační dovednosti</a:t>
            </a:r>
          </a:p>
          <a:p>
            <a:r>
              <a:rPr lang="cs-CZ" dirty="0"/>
              <a:t> prohloubit a upevnit znalost angličtiny</a:t>
            </a:r>
          </a:p>
          <a:p>
            <a:r>
              <a:rPr lang="cs-CZ" dirty="0"/>
              <a:t> získat povědomí o odlišnostech podnikání v zemích Evropské unie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7EF8E8-5154-4E21-A9E0-E8C67C53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42" y="2092456"/>
            <a:ext cx="4192158" cy="23181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7F5B8D-06CC-4406-A16A-A2B3A732C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61" y="396719"/>
            <a:ext cx="5742039" cy="12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37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C64DB-2837-4449-9577-1E7D31D9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370619-9DD7-4C23-8EA2-87EF16B2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/>
              <a:t>09/2017 – 09/2019</a:t>
            </a:r>
          </a:p>
          <a:p>
            <a:r>
              <a:rPr lang="cs-CZ" dirty="0"/>
              <a:t>Čtyři týdenní mobility:</a:t>
            </a:r>
          </a:p>
          <a:p>
            <a:pPr lvl="1"/>
            <a:r>
              <a:rPr lang="cs-CZ" dirty="0"/>
              <a:t>11/2017 – Nový Jičín (18 žáků, 6 pedagogů)</a:t>
            </a:r>
          </a:p>
          <a:p>
            <a:pPr lvl="1"/>
            <a:r>
              <a:rPr lang="cs-CZ" dirty="0"/>
              <a:t>04/2018 – </a:t>
            </a:r>
            <a:r>
              <a:rPr lang="cs-CZ" dirty="0" err="1"/>
              <a:t>Epinal</a:t>
            </a:r>
            <a:r>
              <a:rPr lang="cs-CZ" dirty="0"/>
              <a:t>, Francie (18 žáků, 6 pedagogů)</a:t>
            </a:r>
          </a:p>
          <a:p>
            <a:pPr lvl="1"/>
            <a:r>
              <a:rPr lang="cs-CZ" dirty="0"/>
              <a:t>10/2018 – Lučenec, Slovensko (18 žáků, 6 pedagogů)</a:t>
            </a:r>
          </a:p>
          <a:p>
            <a:pPr lvl="1"/>
            <a:r>
              <a:rPr lang="cs-CZ" dirty="0"/>
              <a:t>04/2019 – Nový Jičín (24 žáků, 12 pedagogů)</a:t>
            </a:r>
          </a:p>
          <a:p>
            <a:endParaRPr lang="cs-CZ" dirty="0"/>
          </a:p>
          <a:p>
            <a:r>
              <a:rPr lang="cs-CZ" dirty="0"/>
              <a:t>Mezi mobilitami probíhaly práce na zakládání firem a podnikatelských záměrech.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0916FB-5056-4D82-AF7E-9FA5B8F1D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88" y="608604"/>
            <a:ext cx="3814482" cy="8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9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028DB-98EE-4471-9FE4-632AB2E5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zahraniční 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2E08C1-7485-4FF1-9CA5-4B5FBD673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EDUCA – Střední odborná škola, s.r.o. – 1. 8. 1991.</a:t>
            </a:r>
          </a:p>
          <a:p>
            <a:r>
              <a:rPr lang="cs-CZ" dirty="0"/>
              <a:t>První projekt zahraniční spolupráce</a:t>
            </a:r>
          </a:p>
          <a:p>
            <a:pPr lvl="1"/>
            <a:r>
              <a:rPr lang="cs-CZ" dirty="0"/>
              <a:t>program Leonardo da Vinci – Rakousko – 2000 </a:t>
            </a:r>
          </a:p>
          <a:p>
            <a:pPr lvl="1"/>
            <a:r>
              <a:rPr lang="cs-CZ" dirty="0"/>
              <a:t>výměna zkušeností zpracování oděvních kolekcí (7 žáků, 1 pedagog)</a:t>
            </a:r>
          </a:p>
          <a:p>
            <a:r>
              <a:rPr lang="cs-CZ" dirty="0"/>
              <a:t>Přípravné návštěvy</a:t>
            </a:r>
          </a:p>
          <a:p>
            <a:pPr lvl="1"/>
            <a:r>
              <a:rPr lang="cs-CZ" dirty="0"/>
              <a:t>Sokrates, </a:t>
            </a:r>
            <a:r>
              <a:rPr lang="cs-CZ" dirty="0" err="1"/>
              <a:t>Comenius</a:t>
            </a:r>
            <a:r>
              <a:rPr lang="cs-CZ" dirty="0"/>
              <a:t>, Leonardo da Vinci – Francie, Španělsko </a:t>
            </a:r>
          </a:p>
          <a:p>
            <a:r>
              <a:rPr lang="cs-CZ" dirty="0"/>
              <a:t>Mobility žáků a pedagogů</a:t>
            </a:r>
          </a:p>
          <a:p>
            <a:pPr lvl="1"/>
            <a:r>
              <a:rPr lang="cs-CZ" dirty="0"/>
              <a:t>Rakousko, Německo, Polsko, Francie, Itálie, Španělsko, Slovensko, Velká Británie, Slovinsko, Turecko, Portugalsko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 descr="C:\Users\stanislava.pracna\Desktop\práce - Aleš, Šárka\Educa_logo.jpg">
            <a:extLst>
              <a:ext uri="{FF2B5EF4-FFF2-40B4-BE49-F238E27FC236}">
                <a16:creationId xmlns:a16="http://schemas.microsoft.com/office/drawing/2014/main" id="{7C8EE9A2-965B-4E50-91D6-EB2BE0A5B3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35" y="803128"/>
            <a:ext cx="2203637" cy="743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016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51F65-6673-4504-9DEA-FBCC11B5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Our</a:t>
            </a:r>
            <a:r>
              <a:rPr lang="cs-CZ" dirty="0"/>
              <a:t> team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75350F1-1613-4EAF-A296-E68015E1A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2231"/>
            <a:ext cx="6569081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4C38B9-456E-4892-9503-CEBE61566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88" y="608604"/>
            <a:ext cx="3814482" cy="8386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933CEC-7B4E-49BB-B4A7-2B7774339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35" y="3691405"/>
            <a:ext cx="3169576" cy="27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0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EE049-0CDD-4237-B181-FF034432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Grafein</a:t>
            </a:r>
            <a:r>
              <a:rPr lang="cs-CZ" dirty="0"/>
              <a:t> </a:t>
            </a:r>
            <a:r>
              <a:rPr lang="cs-CZ" dirty="0" err="1"/>
              <a:t>Education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B8C188-B503-4A24-ABC1-E4C8BD68F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88" y="608604"/>
            <a:ext cx="3814482" cy="838604"/>
          </a:xfrm>
          <a:prstGeom prst="rect">
            <a:avLst/>
          </a:prstGeom>
        </p:spPr>
      </p:pic>
      <p:pic>
        <p:nvPicPr>
          <p:cNvPr id="8" name="Obrázok 3">
            <a:extLst>
              <a:ext uri="{FF2B5EF4-FFF2-40B4-BE49-F238E27FC236}">
                <a16:creationId xmlns:a16="http://schemas.microsoft.com/office/drawing/2014/main" id="{86CF83B2-087C-42E8-83DB-120479A856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1886566"/>
            <a:ext cx="3266840" cy="9007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351C26-FD32-4A9B-9AA4-E6C0A65B2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3558607"/>
            <a:ext cx="2955985" cy="10241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A87373-CF44-47D9-A538-36F76ABA8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3" y="4690305"/>
            <a:ext cx="2955985" cy="12580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9249B8C-F1F3-4BF7-9634-74C4E832C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3" y="2248378"/>
            <a:ext cx="2483906" cy="1483749"/>
          </a:xfrm>
          <a:prstGeom prst="rect">
            <a:avLst/>
          </a:prstGeom>
        </p:spPr>
      </p:pic>
      <p:pic>
        <p:nvPicPr>
          <p:cNvPr id="15" name="Zástupný symbol pro obsah 14">
            <a:extLst>
              <a:ext uri="{FF2B5EF4-FFF2-40B4-BE49-F238E27FC236}">
                <a16:creationId xmlns:a16="http://schemas.microsoft.com/office/drawing/2014/main" id="{B772EEC9-6E3D-4A42-B4FC-5CE23DE16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45106" y="3375380"/>
            <a:ext cx="2670781" cy="25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2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0419F-1E01-499F-954C-B86F73E2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2F7F3F-8EF9-47FC-8130-168F3B18A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Mezinárodní projekt strategického partnerství tří škol.</a:t>
            </a:r>
          </a:p>
          <a:p>
            <a:pPr lvl="1"/>
            <a:r>
              <a:rPr lang="cs-CZ" dirty="0"/>
              <a:t>EDUCA – Středí odborná škola, s.r.o. – hlavní koordinátor</a:t>
            </a:r>
          </a:p>
          <a:p>
            <a:pPr lvl="1"/>
            <a:r>
              <a:rPr lang="cs-CZ" dirty="0" err="1"/>
              <a:t>Súkromá</a:t>
            </a:r>
            <a:r>
              <a:rPr lang="cs-CZ" dirty="0"/>
              <a:t> škola uměleckého </a:t>
            </a:r>
            <a:r>
              <a:rPr lang="cs-CZ" dirty="0" err="1"/>
              <a:t>priemyslu</a:t>
            </a:r>
            <a:r>
              <a:rPr lang="cs-CZ" dirty="0"/>
              <a:t>, Žilina, Slovensko</a:t>
            </a:r>
          </a:p>
          <a:p>
            <a:pPr lvl="1"/>
            <a:r>
              <a:rPr lang="cs-CZ" dirty="0" err="1"/>
              <a:t>Escola</a:t>
            </a:r>
            <a:r>
              <a:rPr lang="cs-CZ" dirty="0"/>
              <a:t> </a:t>
            </a:r>
            <a:r>
              <a:rPr lang="cs-CZ" dirty="0" err="1"/>
              <a:t>Artística</a:t>
            </a:r>
            <a:r>
              <a:rPr lang="cs-CZ" dirty="0"/>
              <a:t> de </a:t>
            </a:r>
            <a:r>
              <a:rPr lang="cs-CZ" dirty="0" err="1"/>
              <a:t>Soares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Reis</a:t>
            </a:r>
            <a:r>
              <a:rPr lang="cs-CZ" dirty="0"/>
              <a:t> (EASR)</a:t>
            </a:r>
          </a:p>
          <a:p>
            <a:endParaRPr lang="cs-CZ" dirty="0"/>
          </a:p>
          <a:p>
            <a:r>
              <a:rPr lang="cs-CZ" dirty="0"/>
              <a:t>Vytvoření tří publikací „</a:t>
            </a:r>
            <a:r>
              <a:rPr lang="cs-CZ" dirty="0" err="1"/>
              <a:t>Artist´s</a:t>
            </a:r>
            <a:r>
              <a:rPr lang="cs-CZ" dirty="0"/>
              <a:t> </a:t>
            </a:r>
            <a:r>
              <a:rPr lang="cs-CZ" dirty="0" err="1"/>
              <a:t>Worbooks</a:t>
            </a:r>
            <a:r>
              <a:rPr lang="cs-CZ" dirty="0"/>
              <a:t>“ a tří video-manuálů pro grafické techniky, které se účastníci projektu budou navzájem učit.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BEC68C-21ED-4FBE-9678-D2D176F9B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89" y="608604"/>
            <a:ext cx="3814482" cy="8386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8FA579-9E13-48F9-8D0D-83AB006F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1" y="5323738"/>
            <a:ext cx="2164137" cy="7497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96F75A-F523-4D96-80B8-9B02EE3A9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37" y="5323738"/>
            <a:ext cx="2068675" cy="8803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1F1FDA-2FE7-4955-99C3-0E3959527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5178641"/>
            <a:ext cx="1716742" cy="10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6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Projekt probíhá v rámci programu Erasmus+ KA2.</a:t>
            </a:r>
          </a:p>
          <a:p>
            <a:r>
              <a:rPr lang="cs-CZ" dirty="0"/>
              <a:t>Původně měl trvat dva roky. Díky </a:t>
            </a:r>
            <a:r>
              <a:rPr lang="cs-CZ" dirty="0" err="1"/>
              <a:t>koronaviru</a:t>
            </a:r>
            <a:r>
              <a:rPr lang="cs-CZ" dirty="0"/>
              <a:t> je prodloužen o rok.</a:t>
            </a:r>
          </a:p>
          <a:p>
            <a:r>
              <a:rPr lang="cs-CZ" dirty="0"/>
              <a:t>Je zaměřen na výuku a učení se nových grafických technik. </a:t>
            </a:r>
          </a:p>
          <a:p>
            <a:r>
              <a:rPr lang="cs-CZ" dirty="0"/>
              <a:t>Jde o výměnu znalostí a dovedností v oblasti grafiky. </a:t>
            </a:r>
          </a:p>
          <a:p>
            <a:r>
              <a:rPr lang="cs-CZ" dirty="0"/>
              <a:t>Výsledkem bude vytvoření tří publikací „</a:t>
            </a:r>
            <a:r>
              <a:rPr lang="cs-CZ" dirty="0" err="1"/>
              <a:t>Artist´s</a:t>
            </a:r>
            <a:r>
              <a:rPr lang="cs-CZ" dirty="0"/>
              <a:t> </a:t>
            </a:r>
            <a:r>
              <a:rPr lang="cs-CZ" dirty="0" err="1"/>
              <a:t>Worbooks</a:t>
            </a:r>
            <a:r>
              <a:rPr lang="cs-CZ" dirty="0"/>
              <a:t>“ a tří video-manuálů pro grafické techniky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9" y="815623"/>
            <a:ext cx="3980329" cy="87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53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56EEF-4C9C-41D5-83A1-63AF2E44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58F853-F87D-417A-BFA3-494AB4B95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09/2019 – 09/2022</a:t>
            </a:r>
          </a:p>
          <a:p>
            <a:r>
              <a:rPr lang="cs-CZ" dirty="0"/>
              <a:t>Čtyři týdenní mobility:</a:t>
            </a:r>
          </a:p>
          <a:p>
            <a:pPr lvl="1"/>
            <a:r>
              <a:rPr lang="cs-CZ" dirty="0"/>
              <a:t>11/2019 – Nový Jičín (24 žáků, 6 pedagogů)</a:t>
            </a:r>
          </a:p>
          <a:p>
            <a:pPr lvl="1"/>
            <a:r>
              <a:rPr lang="cs-CZ" dirty="0"/>
              <a:t>03/2021 – Žilina, Slovensko (24 žáků, 6 pedagogů)</a:t>
            </a:r>
          </a:p>
          <a:p>
            <a:pPr lvl="1"/>
            <a:r>
              <a:rPr lang="cs-CZ" dirty="0"/>
              <a:t>10/2021 – Porto, Portugalsko (24 žáků, 6 pedagogů)</a:t>
            </a:r>
          </a:p>
          <a:p>
            <a:pPr lvl="1"/>
            <a:r>
              <a:rPr lang="cs-CZ" dirty="0"/>
              <a:t>04/2022 – Nový Jičín (30 žáků, 9 pedagogů)</a:t>
            </a:r>
          </a:p>
          <a:p>
            <a:endParaRPr lang="cs-CZ" dirty="0"/>
          </a:p>
          <a:p>
            <a:r>
              <a:rPr lang="cs-CZ" dirty="0"/>
              <a:t>Mezi mobilitami probíhají práce na přípravě publikací „</a:t>
            </a:r>
            <a:r>
              <a:rPr lang="cs-CZ" dirty="0" err="1"/>
              <a:t>Artist´s</a:t>
            </a:r>
            <a:r>
              <a:rPr lang="cs-CZ" dirty="0"/>
              <a:t> </a:t>
            </a:r>
            <a:r>
              <a:rPr lang="cs-CZ" dirty="0" err="1"/>
              <a:t>Workbook</a:t>
            </a:r>
            <a:r>
              <a:rPr lang="cs-CZ" dirty="0"/>
              <a:t>“ a video-manuálů.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796761-5D9D-4376-9A0F-37D09D990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06" y="608604"/>
            <a:ext cx="3814482" cy="838604"/>
          </a:xfrm>
          <a:prstGeom prst="rect">
            <a:avLst/>
          </a:prstGeom>
        </p:spPr>
      </p:pic>
      <p:pic>
        <p:nvPicPr>
          <p:cNvPr id="5" name="Zástupný symbol pro obsah 14">
            <a:extLst>
              <a:ext uri="{FF2B5EF4-FFF2-40B4-BE49-F238E27FC236}">
                <a16:creationId xmlns:a16="http://schemas.microsoft.com/office/drawing/2014/main" id="{1320E1C5-D2B6-48EE-B1A2-75CA4F030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029" y="2281686"/>
            <a:ext cx="2126159" cy="20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4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72B70-DDBE-4253-8916-9FDADC04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Náš tým z první mobility v Novém Jičíně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5677695-56F3-4F4D-AF1D-589F8C15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87" y="1720476"/>
            <a:ext cx="6363199" cy="4772399"/>
          </a:xfrm>
        </p:spPr>
      </p:pic>
    </p:spTree>
    <p:extLst>
      <p:ext uri="{BB962C8B-B14F-4D97-AF65-F5344CB8AC3E}">
        <p14:creationId xmlns:p14="http://schemas.microsoft.com/office/powerpoint/2010/main" val="1723253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4BA95-CA29-4777-B783-85D8E99D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pozornost.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7814949-F0AC-43F6-A610-DCB161E7C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ONLINE-BANNER_1.jpg (990×300)">
            <a:extLst>
              <a:ext uri="{FF2B5EF4-FFF2-40B4-BE49-F238E27FC236}">
                <a16:creationId xmlns:a16="http://schemas.microsoft.com/office/drawing/2014/main" id="{F4307036-2627-474A-8E9B-32E3305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08" y="2699497"/>
            <a:ext cx="942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55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A8CB-F88F-42D8-ACBD-3DBC53C3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</a:t>
            </a:r>
            <a:r>
              <a:rPr lang="cs-CZ" dirty="0" err="1"/>
              <a:t>Comenius</a:t>
            </a:r>
            <a:r>
              <a:rPr lang="cs-CZ" dirty="0"/>
              <a:t> a Sokrates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2BB6FC-425C-453B-8E55-31F80FF3C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661"/>
            <a:ext cx="10515600" cy="4351338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Přípravná návštěva</a:t>
            </a:r>
          </a:p>
          <a:p>
            <a:pPr lvl="1"/>
            <a:r>
              <a:rPr lang="cs-CZ" dirty="0"/>
              <a:t>Francie – 2002 – 2 pedagogové</a:t>
            </a:r>
          </a:p>
          <a:p>
            <a:pPr lvl="1"/>
            <a:r>
              <a:rPr lang="cs-CZ" dirty="0" err="1"/>
              <a:t>Cordoba</a:t>
            </a:r>
            <a:r>
              <a:rPr lang="cs-CZ" dirty="0"/>
              <a:t>, Španělsko – 2005 – 2 pedagogové</a:t>
            </a:r>
          </a:p>
          <a:p>
            <a:pPr lvl="2"/>
            <a:r>
              <a:rPr lang="cs-CZ" dirty="0"/>
              <a:t>prohloubení zkušeností v jiném vzdělávacím systému</a:t>
            </a:r>
          </a:p>
          <a:p>
            <a:r>
              <a:rPr lang="cs-CZ" dirty="0"/>
              <a:t>Projekt </a:t>
            </a:r>
            <a:r>
              <a:rPr lang="cs-CZ" dirty="0" err="1"/>
              <a:t>Survival</a:t>
            </a:r>
            <a:r>
              <a:rPr lang="cs-CZ" dirty="0"/>
              <a:t> </a:t>
            </a:r>
            <a:r>
              <a:rPr lang="cs-CZ" dirty="0" err="1"/>
              <a:t>Guide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students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2004 – 2006</a:t>
            </a:r>
          </a:p>
          <a:p>
            <a:pPr lvl="1"/>
            <a:r>
              <a:rPr lang="cs-CZ" dirty="0"/>
              <a:t>Polsko, Slovensko, Francie, Itálie</a:t>
            </a:r>
          </a:p>
          <a:p>
            <a:pPr lvl="1"/>
            <a:r>
              <a:rPr lang="cs-CZ" dirty="0"/>
              <a:t>tvorba cestovního průvodce pro studenty</a:t>
            </a:r>
          </a:p>
          <a:p>
            <a:pPr lvl="1"/>
            <a:r>
              <a:rPr lang="cs-CZ" dirty="0"/>
              <a:t>čtyři týdenní pobyty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FAA1E3-7567-409E-BB0E-C3A2D24C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65" y="825470"/>
            <a:ext cx="2644319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007A8-7687-4452-B63D-3396EE80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Program Leonardo da Vinci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8E5D9B9B-D881-4FAB-A64D-278AE331E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 programu</a:t>
            </a:r>
          </a:p>
          <a:p>
            <a:pPr lvl="1"/>
            <a:r>
              <a:rPr lang="cs-CZ" dirty="0"/>
              <a:t>Program Leonardo da Vinci je v rámci programu celoživotního učení zaměřen na odborné vzdělávání a přípravu na jiné než vysokoškolské úrovni.</a:t>
            </a:r>
          </a:p>
          <a:p>
            <a:r>
              <a:rPr lang="cs-CZ" dirty="0"/>
              <a:t>Obecné cíle programu</a:t>
            </a:r>
          </a:p>
          <a:p>
            <a:pPr lvl="1"/>
            <a:r>
              <a:rPr lang="cs-CZ" dirty="0"/>
              <a:t>Zvýšit přitažlivost odborného vzdělávání, přípravy a mobility pro zaměstnavatele i jednotlivce, usnadňovat mobilitu studentů odborné přípravy.</a:t>
            </a:r>
          </a:p>
          <a:p>
            <a:r>
              <a:rPr lang="cs-CZ" dirty="0"/>
              <a:t>Realizované mobility</a:t>
            </a:r>
          </a:p>
          <a:p>
            <a:pPr lvl="1"/>
            <a:r>
              <a:rPr lang="cs-CZ" dirty="0"/>
              <a:t>2000 – 2013, 7 projektů, 21 mobilit</a:t>
            </a:r>
          </a:p>
          <a:p>
            <a:pPr lvl="1"/>
            <a:r>
              <a:rPr lang="cs-CZ" dirty="0"/>
              <a:t>Rakousko, Španělsko, Velká Británie, Německo,  Slovinsko, Turecko, Slovensko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A5FB4E5-6F05-4272-863E-FB65806B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463550"/>
            <a:ext cx="33623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19DDD-27F5-4F85-B5E3-B8500666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Mládež a nové zkušenosti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AC0CE5-7DF4-4CC5-9F53-CD6C95F67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2008 – </a:t>
            </a:r>
            <a:r>
              <a:rPr lang="cs-CZ" dirty="0" err="1"/>
              <a:t>Cordoba</a:t>
            </a:r>
            <a:r>
              <a:rPr lang="cs-CZ" dirty="0"/>
              <a:t>, Španělsko</a:t>
            </a:r>
          </a:p>
          <a:p>
            <a:r>
              <a:rPr lang="cs-CZ" dirty="0"/>
              <a:t>tři týdny</a:t>
            </a:r>
          </a:p>
          <a:p>
            <a:r>
              <a:rPr lang="cs-CZ" dirty="0"/>
              <a:t>8 žáků, 1 pedagog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46D517-1DC1-453A-9559-57533997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21" y="1825625"/>
            <a:ext cx="6096000" cy="457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8C5C72-4CFE-4804-93F4-FDA2E28FE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65" y="460375"/>
            <a:ext cx="2470056" cy="10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9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C79B7A-7B21-4518-9C4C-F62D7A7C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Cordoba</a:t>
            </a:r>
            <a:r>
              <a:rPr lang="cs-CZ" dirty="0"/>
              <a:t>, Španělsko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309A8C9B-ABFC-4B6F-8F03-01A7FADDE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72" y="2244189"/>
            <a:ext cx="4523504" cy="3392628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A9C9079-CC75-4CEB-8614-CFCF64F3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3736"/>
            <a:ext cx="6338047" cy="47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33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3" ma:contentTypeDescription="Vytvoří nový dokument" ma:contentTypeScope="" ma:versionID="d5a1c4344f37959f55c2dffe21f1701d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533a90928be13fafcd31a08cb56ffadc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30D583-B213-4F03-B013-93F6C91B6E10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854ac56e-bd75-4dde-a807-aa06319b56de"/>
    <ds:schemaRef ds:uri="http://schemas.microsoft.com/office/2006/metadata/properties"/>
    <ds:schemaRef ds:uri="a7d3786b-d67a-4f62-8b10-aec56e7d777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A96F47F-EB8F-497C-9ADD-4D76A5C040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8E134D-D315-41A0-926E-7E7D698EA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d3786b-d67a-4f62-8b10-aec56e7d777d"/>
    <ds:schemaRef ds:uri="854ac56e-bd75-4dde-a807-aa06319b5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2421</TotalTime>
  <Words>1413</Words>
  <Application>Microsoft Office PowerPoint</Application>
  <PresentationFormat>Širokoúhlá obrazovka</PresentationFormat>
  <Paragraphs>221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Motiv Office</vt:lpstr>
      <vt:lpstr>                                      ERASMUS+ workshop </vt:lpstr>
      <vt:lpstr>Dům zahraniční spolupráce a Erasmus+ </vt:lpstr>
      <vt:lpstr>Erasmus+ na Educe</vt:lpstr>
      <vt:lpstr>Vzdělávací programy Evropské unie</vt:lpstr>
      <vt:lpstr>Projekty zahraniční spolupráce</vt:lpstr>
      <vt:lpstr>Program Comenius a Sokrates</vt:lpstr>
      <vt:lpstr>Program Leonardo da Vinci </vt:lpstr>
      <vt:lpstr>Mládež a nové zkušenosti</vt:lpstr>
      <vt:lpstr>Cordoba, Španělsko</vt:lpstr>
      <vt:lpstr>Poznáním za zkušeností</vt:lpstr>
      <vt:lpstr>Plymouth, Anglie</vt:lpstr>
      <vt:lpstr>Evropa – Průvodce vzděláváním</vt:lpstr>
      <vt:lpstr>Slovenská Bistrica, Slovinsko</vt:lpstr>
      <vt:lpstr>Fethiye, Turecko</vt:lpstr>
      <vt:lpstr>Evropa – Matka vzdělávání</vt:lpstr>
      <vt:lpstr>Londýn, Velká Británie</vt:lpstr>
      <vt:lpstr>Londýn, Velká Británie</vt:lpstr>
      <vt:lpstr>Londýn, Velká Británie</vt:lpstr>
      <vt:lpstr>Prezentace aplikace PowerPoint</vt:lpstr>
      <vt:lpstr>Zkušenost je naše budoucnost</vt:lpstr>
      <vt:lpstr>Lučenec, Slovensko</vt:lpstr>
      <vt:lpstr>Prezentace aplikace PowerPoint</vt:lpstr>
      <vt:lpstr>Praxe mluví za vše</vt:lpstr>
      <vt:lpstr>Portsmouth,  Anglie</vt:lpstr>
      <vt:lpstr>Plymouth, Anglie</vt:lpstr>
      <vt:lpstr>Plymouth, Anglie</vt:lpstr>
      <vt:lpstr>Epinal, Francie</vt:lpstr>
      <vt:lpstr>Francouzi na stáži v Novém Jičíně</vt:lpstr>
      <vt:lpstr>Francouzi na stáži v Novém Jičíně</vt:lpstr>
      <vt:lpstr>Slováci na stáži v Novém Jičíně</vt:lpstr>
      <vt:lpstr>Slováci na stáži v Novém Jičíně</vt:lpstr>
      <vt:lpstr>Portugalci na stáži v Novém Jičíně</vt:lpstr>
      <vt:lpstr>Our Trip to the Czech Republic</vt:lpstr>
      <vt:lpstr>The hostel</vt:lpstr>
      <vt:lpstr>My internship</vt:lpstr>
      <vt:lpstr>Activities</vt:lpstr>
      <vt:lpstr>Food</vt:lpstr>
      <vt:lpstr>Brno</vt:lpstr>
      <vt:lpstr>The Mountains</vt:lpstr>
      <vt:lpstr>Meeting</vt:lpstr>
      <vt:lpstr>Ostrava </vt:lpstr>
      <vt:lpstr>Projekty strategického partnerství KA2</vt:lpstr>
      <vt:lpstr>Business throughout Europe</vt:lpstr>
      <vt:lpstr>O projektu</vt:lpstr>
      <vt:lpstr>The Slovaks</vt:lpstr>
      <vt:lpstr>The French</vt:lpstr>
      <vt:lpstr>The Czechs</vt:lpstr>
      <vt:lpstr>Cíle projektu</vt:lpstr>
      <vt:lpstr>Průběh projektu</vt:lpstr>
      <vt:lpstr>Our team</vt:lpstr>
      <vt:lpstr>Grafein Education</vt:lpstr>
      <vt:lpstr>O projektu</vt:lpstr>
      <vt:lpstr>O projektu</vt:lpstr>
      <vt:lpstr>Průběh projektu</vt:lpstr>
      <vt:lpstr>Náš tým z první mobility v Novém Jičíně</vt:lpstr>
      <vt:lpstr>Děkuji za pozornost.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Nedelova</dc:creator>
  <cp:lastModifiedBy>Šárka Nedělová</cp:lastModifiedBy>
  <cp:revision>64</cp:revision>
  <dcterms:created xsi:type="dcterms:W3CDTF">2019-11-03T10:06:54Z</dcterms:created>
  <dcterms:modified xsi:type="dcterms:W3CDTF">2020-11-12T09:19:11Z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